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9"/>
  </p:notesMasterIdLst>
  <p:sldIdLst>
    <p:sldId id="256" r:id="rId2"/>
    <p:sldId id="338" r:id="rId3"/>
    <p:sldId id="304" r:id="rId4"/>
    <p:sldId id="310" r:id="rId5"/>
    <p:sldId id="324" r:id="rId6"/>
    <p:sldId id="285" r:id="rId7"/>
    <p:sldId id="286" r:id="rId8"/>
    <p:sldId id="331" r:id="rId9"/>
    <p:sldId id="336" r:id="rId10"/>
    <p:sldId id="337" r:id="rId11"/>
    <p:sldId id="334" r:id="rId12"/>
    <p:sldId id="339" r:id="rId13"/>
    <p:sldId id="340" r:id="rId14"/>
    <p:sldId id="341" r:id="rId15"/>
    <p:sldId id="342" r:id="rId16"/>
    <p:sldId id="343" r:id="rId17"/>
    <p:sldId id="33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B4FF"/>
    <a:srgbClr val="FF0066"/>
    <a:srgbClr val="808080"/>
    <a:srgbClr val="EAEAEA"/>
    <a:srgbClr val="DDDDD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5232" autoAdjust="0"/>
  </p:normalViewPr>
  <p:slideViewPr>
    <p:cSldViewPr>
      <p:cViewPr>
        <p:scale>
          <a:sx n="66" d="100"/>
          <a:sy n="66" d="100"/>
        </p:scale>
        <p:origin x="2194" y="4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965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34B6-730D-4E20-8C98-829404707E6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78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B0FE-0B66-40C8-A83F-5D60725AE1C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7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3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4C-5C90-49B6-B4F2-A62AF9B3BA4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27671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D0D69-6C79-4FC3-8181-89D23F8D1A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6431-1308-49D6-AC9E-E8429467E10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490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951-A974-4319-B550-50F34D1C328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027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10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79391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948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144" y="3068960"/>
            <a:ext cx="8039808" cy="1622482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Bauhaus 93" panose="04030905020B02020C02" pitchFamily="82" charset="0"/>
                <a:ea typeface="G마켓 산스 Bold" panose="02000000000000000000" pitchFamily="50" charset="-127"/>
              </a:rPr>
              <a:t>S-ESCAPE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44" y="2382830"/>
            <a:ext cx="189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b="1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228184" y="5229200"/>
            <a:ext cx="2448272" cy="9929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제작자 </a:t>
            </a:r>
            <a:r>
              <a:rPr lang="en-US" altLang="ko-KR" sz="16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서현민</a:t>
            </a:r>
            <a:endParaRPr lang="en-US" altLang="ko-KR" sz="16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63648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chemeClr val="bg1"/>
                </a:solidFill>
                <a:latin typeface="Bauhaus 93" panose="04030905020B02020C02" pitchFamily="82" charset="0"/>
                <a:cs typeface="Vani" pitchFamily="34" charset="0"/>
              </a:rPr>
              <a:t>Unity &amp; VR</a:t>
            </a:r>
            <a:endParaRPr lang="ko-KR" altLang="en-US" sz="3600" b="1" i="1" dirty="0">
              <a:solidFill>
                <a:schemeClr val="bg1"/>
              </a:solidFill>
              <a:latin typeface="Bauhaus 93" panose="04030905020B02020C02" pitchFamily="82" charset="0"/>
              <a:cs typeface="Vani" pitchFamily="34" charset="0"/>
            </a:endParaRPr>
          </a:p>
        </p:txBody>
      </p:sp>
      <p:pic>
        <p:nvPicPr>
          <p:cNvPr id="12" name="그림 11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0392" y="116632"/>
            <a:ext cx="792088" cy="12277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9B712-54D7-62FF-FC34-76AAA94F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986685"/>
            <a:ext cx="8100392" cy="37717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4A5797-01D3-4D90-058D-D37557B1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6685"/>
            <a:ext cx="8229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(4/9)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533AB-ADB9-82BD-4004-D39029D5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9" y="1628800"/>
            <a:ext cx="3355013" cy="233616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및 로그인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회원목록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예정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나가기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40164A-B1B1-70A4-7B84-B1E55C91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79" y="4081237"/>
            <a:ext cx="3355013" cy="2710821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437112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이메일 형식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(??@gmail.com)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최소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확인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atinLnBrk="1"/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041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(5/9)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데이터 수정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랭크</a:t>
            </a:r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437112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랭크 순서를 통한 나열 설정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00:00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형식으로 변환</a:t>
            </a:r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7BF7D-80B7-E4AD-388C-FD611E10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3" y="1582463"/>
            <a:ext cx="3276449" cy="2415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EBBF5-5DA4-25A3-91A4-78E23D5D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3" y="4049186"/>
            <a:ext cx="327644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(6/9)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545" y="1920515"/>
            <a:ext cx="3042695" cy="1528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볼륨 조절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회전 타입 설정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229" y="4437112"/>
            <a:ext cx="3546753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시작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옵션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간단 소개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아웃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05E45-2E30-5E09-EF61-5AAF55A6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551666"/>
            <a:ext cx="3276450" cy="249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11DE4B-A76C-F37A-B76E-643FA19A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2" y="4246850"/>
            <a:ext cx="3276450" cy="25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8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700" y="1946672"/>
            <a:ext cx="3816424" cy="178990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Right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Conroller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조이스틱을 통해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지정한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teleport_area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에만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848" y="4361187"/>
            <a:ext cx="3546753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Socket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기능을 사용하여 특정하게 얻은 에너지만 장착되도록 설정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위에 에너지가 장착이 된다면 잠긴 문이 열리게 됨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9D7F5-3992-4EC3-462E-38876D21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2" y="1726048"/>
            <a:ext cx="2862089" cy="2258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54635-F091-17F4-C28F-8CF2720E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48" y="4210795"/>
            <a:ext cx="2862089" cy="23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0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1746793"/>
            <a:ext cx="3981255" cy="1976409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양손 다 사용이 가능하며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trigger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발사가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object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향해 발사했을 때 에너지 상자가 나옴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4077072"/>
            <a:ext cx="4320705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광선검은 태그를 지정하여 자르고 싶은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object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태그 설정을 하면 자를 수 있음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닿음과 동시에 두 개의 새로운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object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생성하는 방식이며 잘린 부분은 광선검과 같은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material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789CA2-D2D1-7980-ECBF-4B191796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8" y="1573072"/>
            <a:ext cx="3113021" cy="232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A9340-B085-7738-A59E-FBA04F02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3" y="3993088"/>
            <a:ext cx="3166555" cy="2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(9/9)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783252"/>
            <a:ext cx="4032448" cy="25098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양손을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사용해야하며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controller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닿았을 땐 파란색으로 활성화되며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grab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 활성화 시 주황색으로 변환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축으로 움직여 사다리를 사용하는 것처럼 느끼게 함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865" y="4417971"/>
            <a:ext cx="4246243" cy="2217426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우측에 레버를 당겨 시동을 키면 사운드와 함께 켜지며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핸들을 통해 좌우로 움직이며 장애물을 피해 탈출 포탈로 이동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도착 시 타이머는 멈추게 되며 종료 알림 사운드와 함께 게임 종료</a:t>
            </a: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047740-C5FA-4B59-AE21-71168E3A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2143"/>
            <a:ext cx="3042695" cy="2550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804772-88DB-35FD-2739-1173E24F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93096"/>
            <a:ext cx="3042695" cy="23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692696"/>
            <a:ext cx="8229600" cy="960438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latin typeface="Bauhaus 93" panose="04030905020B02020C02" pitchFamily="82" charset="0"/>
                <a:ea typeface="HY헤드라인M" panose="02030600000101010101" pitchFamily="18" charset="-127"/>
              </a:rPr>
              <a:t>Thanks for watching</a:t>
            </a:r>
            <a:endParaRPr lang="ko-KR" altLang="en-US" sz="3200" dirty="0"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93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/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1952600" y="385710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주요 기능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1736576" y="328104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클래스다이어그램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1304528" y="2128912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요구분석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564432" y="270497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명세서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55284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726108" y="1641748"/>
            <a:ext cx="381000" cy="381000"/>
            <a:chOff x="2078" y="1680"/>
            <a:chExt cx="1615" cy="1615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259632" y="2811339"/>
            <a:ext cx="381000" cy="381000"/>
            <a:chOff x="2078" y="1680"/>
            <a:chExt cx="1615" cy="1615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999728" y="2205112"/>
            <a:ext cx="381000" cy="381000"/>
            <a:chOff x="2078" y="1680"/>
            <a:chExt cx="1615" cy="1615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1400026" y="3382640"/>
            <a:ext cx="381000" cy="381000"/>
            <a:chOff x="2078" y="1680"/>
            <a:chExt cx="1615" cy="1615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1654150" y="3906317"/>
            <a:ext cx="355600" cy="381000"/>
            <a:chOff x="2078" y="1680"/>
            <a:chExt cx="1615" cy="1615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539552" y="2204864"/>
            <a:ext cx="8136904" cy="136815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872" y="2420888"/>
            <a:ext cx="82296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원인을 알 수 없는 기억상실과 함께 갇혀버린 우주선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marL="0" lvl="1" algn="just" defTabSz="1466850" latinLnBrk="1">
              <a:lnSpc>
                <a:spcPct val="150000"/>
              </a:lnSpc>
              <a:spcAft>
                <a:spcPct val="15000"/>
              </a:spcAft>
            </a:pP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우주선 내에서 단서를 찾아 탈출하는 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탈출 어플리케이션</a:t>
            </a:r>
            <a:endParaRPr lang="en-US" altLang="ko-KR" sz="1600" b="1" spc="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blackWhite">
          <a:xfrm>
            <a:off x="539552" y="1700808"/>
            <a:ext cx="2472937" cy="652107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latin typeface="Bauhaus 93" panose="04030905020B02020C02" pitchFamily="82" charset="0"/>
                <a:ea typeface="맑은 고딕" pitchFamily="50" charset="-127"/>
              </a:rPr>
              <a:t>S-VR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r>
              <a:rPr lang="en-US" altLang="ko-KR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467544" y="2060848"/>
            <a:ext cx="8136904" cy="165618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467544" y="4442498"/>
            <a:ext cx="8136904" cy="1656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2350954"/>
            <a:ext cx="7992888" cy="95422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4668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568" y="4724496"/>
            <a:ext cx="7992888" cy="95308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2890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blackWhite">
          <a:xfrm>
            <a:off x="539552" y="3933056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en-US" altLang="ko-KR" sz="2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blackWhite">
          <a:xfrm>
            <a:off x="539552" y="1556792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  <a:endParaRPr lang="en-US" altLang="ko-KR" sz="2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E8521-AD86-F940-C6FE-463744FA09E3}"/>
              </a:ext>
            </a:extLst>
          </p:cNvPr>
          <p:cNvSpPr txBox="1"/>
          <p:nvPr/>
        </p:nvSpPr>
        <p:spPr>
          <a:xfrm>
            <a:off x="568156" y="2132856"/>
            <a:ext cx="7892276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다양한 사물들과 상호작용하는 콘텐츠를 만들어 보고 싶었으며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것들을 자유롭게 표현하고 체험할 수 있는 콘텐츠와 방탈출이라는 컨셉이 알맞게 이루어질 것 같아 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우주선 탈출 어플리케이션을 개발하게 되었습니다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650E6-0CAB-AD26-CAAF-AD1BCA6C0971}"/>
              </a:ext>
            </a:extLst>
          </p:cNvPr>
          <p:cNvSpPr txBox="1"/>
          <p:nvPr/>
        </p:nvSpPr>
        <p:spPr>
          <a:xfrm>
            <a:off x="568156" y="4581128"/>
            <a:ext cx="7892276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사물들과 상호작용하는 기능을 구현하는 것을 중점적으로 개발</a:t>
            </a:r>
            <a:endParaRPr lang="en-US" altLang="ko-KR" sz="1600" b="1" spc="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체험할 때</a:t>
            </a:r>
            <a:r>
              <a:rPr lang="en-US" altLang="ko-KR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불편함과 울렁거림 고려</a:t>
            </a:r>
            <a:endParaRPr lang="en-US" altLang="ko-KR" sz="1600" b="1" spc="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 탈출 카페 등 오프라인 체험이 아닌 온라인 체험</a:t>
            </a:r>
            <a:endParaRPr lang="en-US" altLang="ko-KR" sz="1600" b="1" spc="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요구분석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49815" y="1717004"/>
            <a:ext cx="8136000" cy="2144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및 로그인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VR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다양한 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Object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들과 상호작용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Rank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714348" y="1639070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Bauhaus 93" panose="04030905020B02020C02" pitchFamily="82" charset="0"/>
                <a:ea typeface="HY견고딕" pitchFamily="18" charset="-127"/>
              </a:rPr>
              <a:t>Oculus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71472" y="4293096"/>
            <a:ext cx="813690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b="1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DB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사용자 계정을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DB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</a:t>
            </a:r>
            <a:r>
              <a:rPr lang="en-US" altLang="ko-KR" sz="1600" dirty="0">
                <a:latin typeface="Bauhaus 93" panose="04030905020B02020C02" pitchFamily="82" charset="0"/>
                <a:ea typeface="HY헤드라인M" panose="02030600000101010101" pitchFamily="18" charset="-127"/>
              </a:rPr>
              <a:t>Rank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blackWhite">
          <a:xfrm>
            <a:off x="714348" y="4231358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Bauhaus 93" panose="04030905020B02020C02" pitchFamily="82" charset="0"/>
                <a:ea typeface="HY견고딕" pitchFamily="18" charset="-127"/>
              </a:rPr>
              <a:t>Web server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명세서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5BC44-A7DC-9397-E559-6F1BB756619A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1664652"/>
          <a:ext cx="3756232" cy="1495265"/>
        </p:xfrm>
        <a:graphic>
          <a:graphicData uri="http://schemas.openxmlformats.org/drawingml/2006/table">
            <a:tbl>
              <a:tblPr/>
              <a:tblGrid>
                <a:gridCol w="994584">
                  <a:extLst>
                    <a:ext uri="{9D8B030D-6E8A-4147-A177-3AD203B41FA5}">
                      <a16:colId xmlns:a16="http://schemas.microsoft.com/office/drawing/2014/main" val="1539024471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2937452432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330881310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94050863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060385494"/>
                    </a:ext>
                  </a:extLst>
                </a:gridCol>
              </a:tblGrid>
              <a:tr h="2298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60308"/>
                  </a:ext>
                </a:extLst>
              </a:tr>
              <a:tr h="2289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사용자의 대한 테이블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9659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0267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03183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804071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EMAIL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361235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PASSWORD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84037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659F4-1905-5FA8-4501-F1FE67BE49F3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3289688"/>
          <a:ext cx="3756230" cy="1180561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2836091351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79925415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79372348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0519546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4240773567"/>
                    </a:ext>
                  </a:extLst>
                </a:gridCol>
              </a:tblGrid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61575"/>
                  </a:ext>
                </a:extLst>
              </a:tr>
              <a:tr h="1850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종류에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5903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38792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24387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40316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DECRIPTIONGAME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5154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6B21BD-783D-E876-F9DF-007C464317E9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4618799"/>
          <a:ext cx="3756230" cy="1545027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4646851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75538131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99362031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06158158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16771922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 Progress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97482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3494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04710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PROGRESSID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889553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11497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9922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93998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IS_SOLVED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BOOLEAN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256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F7961-3CCF-EFC1-FE7C-B5B537119F30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1811032"/>
          <a:ext cx="3756230" cy="1258778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75301315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4632841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36713359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8655464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5487568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57703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08382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91625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55644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586997"/>
                  </a:ext>
                </a:extLst>
              </a:tr>
              <a:tr h="2681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02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EBED4A-60B4-CE92-A3D3-DDAAD29F7269}"/>
              </a:ext>
            </a:extLst>
          </p:cNvPr>
          <p:cNvGraphicFramePr>
            <a:graphicFrameLocks noGrp="1"/>
          </p:cNvGraphicFramePr>
          <p:nvPr/>
        </p:nvGraphicFramePr>
        <p:xfrm>
          <a:off x="4355977" y="3240643"/>
          <a:ext cx="3756231" cy="1181913"/>
        </p:xfrm>
        <a:graphic>
          <a:graphicData uri="http://schemas.openxmlformats.org/drawingml/2006/table">
            <a:tbl>
              <a:tblPr/>
              <a:tblGrid>
                <a:gridCol w="1021043">
                  <a:extLst>
                    <a:ext uri="{9D8B030D-6E8A-4147-A177-3AD203B41FA5}">
                      <a16:colId xmlns:a16="http://schemas.microsoft.com/office/drawing/2014/main" val="230908483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3703245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5433026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63347503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606005549"/>
                    </a:ext>
                  </a:extLst>
                </a:gridCol>
              </a:tblGrid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 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18062"/>
                  </a:ext>
                </a:extLst>
              </a:tr>
              <a:tr h="185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04888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520589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15842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068820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8165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9C9637-8231-55D0-A62C-08CBD7DE3C66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4589039"/>
          <a:ext cx="3756231" cy="1360241"/>
        </p:xfrm>
        <a:graphic>
          <a:graphicData uri="http://schemas.openxmlformats.org/drawingml/2006/table">
            <a:tbl>
              <a:tblPr/>
              <a:tblGrid>
                <a:gridCol w="942059">
                  <a:extLst>
                    <a:ext uri="{9D8B030D-6E8A-4147-A177-3AD203B41FA5}">
                      <a16:colId xmlns:a16="http://schemas.microsoft.com/office/drawing/2014/main" val="3114884486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480049808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138944087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241588571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958691191"/>
                    </a:ext>
                  </a:extLst>
                </a:gridCol>
              </a:tblGrid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4812"/>
                  </a:ext>
                </a:extLst>
              </a:tr>
              <a:tr h="1839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랭크에 대한 테이블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074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77988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77714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5220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5842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RANKING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9603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클래스다이어그램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35014A-C744-8B88-4B46-6EC91B3D3954}"/>
              </a:ext>
            </a:extLst>
          </p:cNvPr>
          <p:cNvGrpSpPr/>
          <p:nvPr/>
        </p:nvGrpSpPr>
        <p:grpSpPr>
          <a:xfrm>
            <a:off x="827584" y="836712"/>
            <a:ext cx="3528392" cy="1308117"/>
            <a:chOff x="251520" y="1672220"/>
            <a:chExt cx="2520280" cy="22426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1151B4-E706-D20E-F9DA-2D5799F9AF23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User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59CAB5-0C87-E3DA-9543-E8C55E962296}"/>
                </a:ext>
              </a:extLst>
            </p:cNvPr>
            <p:cNvSpPr/>
            <p:nvPr/>
          </p:nvSpPr>
          <p:spPr>
            <a:xfrm>
              <a:off x="251520" y="1988840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username: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Email: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Password: str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3AC4D-19A4-1411-9EB5-BFC7171DA97E}"/>
                </a:ext>
              </a:extLst>
            </p:cNvPr>
            <p:cNvSpPr/>
            <p:nvPr/>
          </p:nvSpPr>
          <p:spPr>
            <a:xfrm>
              <a:off x="251520" y="3150524"/>
              <a:ext cx="2520280" cy="7643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Register(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str, email: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사용자 등록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Login(username: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 로그인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D937F1-67D4-3328-3304-FD5177D66F96}"/>
              </a:ext>
            </a:extLst>
          </p:cNvPr>
          <p:cNvGrpSpPr/>
          <p:nvPr/>
        </p:nvGrpSpPr>
        <p:grpSpPr>
          <a:xfrm>
            <a:off x="827584" y="2420888"/>
            <a:ext cx="3528392" cy="1687299"/>
            <a:chOff x="251520" y="1672220"/>
            <a:chExt cx="2520280" cy="22763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F657B9-EE4C-3E2D-52D2-430E93266CD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50847F-0D51-75DA-ADCA-C2BB56EB9E22}"/>
                </a:ext>
              </a:extLst>
            </p:cNvPr>
            <p:cNvSpPr/>
            <p:nvPr/>
          </p:nvSpPr>
          <p:spPr>
            <a:xfrm>
              <a:off x="251520" y="1988840"/>
              <a:ext cx="2520280" cy="10269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26BC2E-BEC7-0F9A-D06B-BE32D22423FB}"/>
                </a:ext>
              </a:extLst>
            </p:cNvPr>
            <p:cNvSpPr/>
            <p:nvPr/>
          </p:nvSpPr>
          <p:spPr>
            <a:xfrm>
              <a:off x="251520" y="3015831"/>
              <a:ext cx="2520280" cy="9327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게임 시작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Complete_game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완료 처리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Get_active_games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사용자의 진행 중인 게임 목록 가져오기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7D84F2-A559-92A8-F99D-AC8AEB463F4D}"/>
              </a:ext>
            </a:extLst>
          </p:cNvPr>
          <p:cNvGrpSpPr/>
          <p:nvPr/>
        </p:nvGrpSpPr>
        <p:grpSpPr>
          <a:xfrm>
            <a:off x="827584" y="4427488"/>
            <a:ext cx="3528392" cy="1761329"/>
            <a:chOff x="251520" y="1672220"/>
            <a:chExt cx="2520280" cy="23761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EF9123-5748-CF56-B77A-81276A9945A6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 Progress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DE85FF-C64C-B8F8-25A5-6039DBFDDD50}"/>
                </a:ext>
              </a:extLst>
            </p:cNvPr>
            <p:cNvSpPr/>
            <p:nvPr/>
          </p:nvSpPr>
          <p:spPr>
            <a:xfrm>
              <a:off x="251520" y="1988840"/>
              <a:ext cx="2520280" cy="12241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endTime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291CF7-D98C-1775-B2AE-DDFF6D1724FD}"/>
                </a:ext>
              </a:extLst>
            </p:cNvPr>
            <p:cNvSpPr/>
            <p:nvPr/>
          </p:nvSpPr>
          <p:spPr>
            <a:xfrm>
              <a:off x="251520" y="3212978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Update_progress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진행 상태 업데이트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Get_game_progress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진행 상황 정보 가져오기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29142-4A60-C248-5414-434EEDF595D9}"/>
              </a:ext>
            </a:extLst>
          </p:cNvPr>
          <p:cNvGrpSpPr/>
          <p:nvPr/>
        </p:nvGrpSpPr>
        <p:grpSpPr>
          <a:xfrm>
            <a:off x="4860032" y="1052736"/>
            <a:ext cx="3528392" cy="1356612"/>
            <a:chOff x="251520" y="1672220"/>
            <a:chExt cx="2520280" cy="23257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CCC03-D411-24C1-3D17-E8FF99E24E0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Rank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EB94AA-7703-6DD2-2123-AB4403F13B62}"/>
                </a:ext>
              </a:extLst>
            </p:cNvPr>
            <p:cNvSpPr/>
            <p:nvPr/>
          </p:nvSpPr>
          <p:spPr>
            <a:xfrm>
              <a:off x="251520" y="1988840"/>
              <a:ext cx="2520280" cy="84868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rankValue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49D8D-33BA-AC57-3ADB-73208FB5EDEE}"/>
                </a:ext>
              </a:extLst>
            </p:cNvPr>
            <p:cNvSpPr/>
            <p:nvPr/>
          </p:nvSpPr>
          <p:spPr>
            <a:xfrm>
              <a:off x="251520" y="2837524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Get_rank_by_id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ko-KR" altLang="en-US" sz="1000" dirty="0">
                  <a:solidFill>
                    <a:schemeClr val="tx1"/>
                  </a:solidFill>
                </a:rPr>
                <a:t>를 사용하여 순위정보 가져오기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ko-KR" altLang="en-US" sz="1000" dirty="0">
                  <a:solidFill>
                    <a:schemeClr val="tx1"/>
                  </a:solidFill>
                </a:rPr>
                <a:t>을 사용하여 순위정보를 가져오기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A3C9AC-EFBA-3F38-197C-DB5D162236EC}"/>
              </a:ext>
            </a:extLst>
          </p:cNvPr>
          <p:cNvGrpSpPr/>
          <p:nvPr/>
        </p:nvGrpSpPr>
        <p:grpSpPr>
          <a:xfrm>
            <a:off x="4860032" y="2760368"/>
            <a:ext cx="3528392" cy="1296144"/>
            <a:chOff x="251520" y="1672220"/>
            <a:chExt cx="2520280" cy="17486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C71E05-DA2F-2B05-B974-0956C72C8BDF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3D5324-9A60-AFD1-90D9-BDE373AEE821}"/>
                </a:ext>
              </a:extLst>
            </p:cNvPr>
            <p:cNvSpPr/>
            <p:nvPr/>
          </p:nvSpPr>
          <p:spPr>
            <a:xfrm>
              <a:off x="251520" y="1988841"/>
              <a:ext cx="2520280" cy="85416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C6442B2-650C-7AE9-5C28-52C7F3534D96}"/>
                </a:ext>
              </a:extLst>
            </p:cNvPr>
            <p:cNvSpPr/>
            <p:nvPr/>
          </p:nvSpPr>
          <p:spPr>
            <a:xfrm>
              <a:off x="251520" y="2843009"/>
              <a:ext cx="2520280" cy="577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Create_puzzle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퍼즐 생성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Get_puzzle_status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퍼즐의 현재 상태 가져오기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F33431-AF52-4242-1EA9-4BFC8B6FE6CA}"/>
              </a:ext>
            </a:extLst>
          </p:cNvPr>
          <p:cNvGrpSpPr/>
          <p:nvPr/>
        </p:nvGrpSpPr>
        <p:grpSpPr>
          <a:xfrm>
            <a:off x="4860023" y="4434939"/>
            <a:ext cx="3528401" cy="1514341"/>
            <a:chOff x="251514" y="1672220"/>
            <a:chExt cx="2520286" cy="214325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36A776-B284-6E26-FE39-B12D48D533EC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r>
                <a:rPr lang="ko-KR" altLang="en-US" sz="1000" dirty="0">
                  <a:solidFill>
                    <a:schemeClr val="tx1"/>
                  </a:solidFill>
                  <a:latin typeface="한컴바탕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Solution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D54B46-950F-AEAE-1405-78EA06FCDFD1}"/>
                </a:ext>
              </a:extLst>
            </p:cNvPr>
            <p:cNvSpPr/>
            <p:nvPr/>
          </p:nvSpPr>
          <p:spPr>
            <a:xfrm>
              <a:off x="251520" y="1988840"/>
              <a:ext cx="2520280" cy="99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isSolved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bool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93EF26-E6B5-EFAA-DAA0-E43CE78638E1}"/>
                </a:ext>
              </a:extLst>
            </p:cNvPr>
            <p:cNvSpPr/>
            <p:nvPr/>
          </p:nvSpPr>
          <p:spPr>
            <a:xfrm>
              <a:off x="251514" y="2980046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Submit_solution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퍼즐 해답 제출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Check_solution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str):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 해답 확인</a:t>
              </a: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E709CA-B552-AAF8-CE12-08EFF34C0766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591780" y="2144829"/>
            <a:ext cx="0" cy="276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2D39F75-4CB8-99F7-6923-D54D59C7FC5B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591780" y="4108187"/>
            <a:ext cx="0" cy="319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A3C63FA-E26C-5DF7-B589-72ACC0A282FE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6624228" y="2409348"/>
            <a:ext cx="0" cy="351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CED5A9-0060-FCAD-1D90-BFD72234292A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6624228" y="4056512"/>
            <a:ext cx="0" cy="37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539552" y="1957995"/>
            <a:ext cx="0" cy="1317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  <a:stCxn id="47" idx="1"/>
          </p:cNvCxnSpPr>
          <p:nvPr/>
        </p:nvCxnSpPr>
        <p:spPr bwMode="auto">
          <a:xfrm flipH="1">
            <a:off x="534701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 bwMode="auto">
          <a:xfrm>
            <a:off x="6905260" y="4408264"/>
            <a:ext cx="0" cy="4774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 bwMode="auto">
          <a:xfrm flipH="1">
            <a:off x="6891302" y="4912320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 bwMode="auto">
          <a:xfrm flipH="1">
            <a:off x="539552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cxnSpLocks/>
          </p:cNvCxnSpPr>
          <p:nvPr/>
        </p:nvCxnSpPr>
        <p:spPr bwMode="auto">
          <a:xfrm>
            <a:off x="610962" y="4005064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 bwMode="auto">
          <a:xfrm flipH="1">
            <a:off x="606708" y="439395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 bwMode="auto">
          <a:xfrm flipH="1">
            <a:off x="539552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 bwMode="auto">
          <a:xfrm flipH="1">
            <a:off x="606708" y="48980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23528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899592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Login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899592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Register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6603270" y="4077072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Rank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251341" y="4696295"/>
            <a:ext cx="1569131" cy="6693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View Users' Rankings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899592" y="3066963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List(</a:t>
            </a:r>
            <a:r>
              <a:rPr lang="ko-KR" altLang="en-US" sz="16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예정</a:t>
            </a:r>
            <a:r>
              <a:rPr lang="en-US" altLang="ko-KR" sz="16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)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90684" y="357932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Setting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966748" y="4177928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Volume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961896" y="468198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Turn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AAE82-108D-9F74-5F54-9F92CE5B3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6909" y="1957995"/>
            <a:ext cx="4851" cy="28823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68A2E85-BC6D-E303-0ABF-8025154A6477}"/>
              </a:ext>
            </a:extLst>
          </p:cNvPr>
          <p:cNvCxnSpPr>
            <a:cxnSpLocks/>
            <a:stCxn id="25" idx="1"/>
          </p:cNvCxnSpPr>
          <p:nvPr/>
        </p:nvCxnSpPr>
        <p:spPr bwMode="auto">
          <a:xfrm flipH="1">
            <a:off x="2406909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94C4A6-A99F-7561-6665-866CB8F46E71}"/>
              </a:ext>
            </a:extLst>
          </p:cNvPr>
          <p:cNvCxnSpPr/>
          <p:nvPr/>
        </p:nvCxnSpPr>
        <p:spPr bwMode="auto">
          <a:xfrm flipH="1">
            <a:off x="2411760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DAF0AE-8B30-FDD7-0595-B7EA03993F7D}"/>
              </a:ext>
            </a:extLst>
          </p:cNvPr>
          <p:cNvCxnSpPr/>
          <p:nvPr/>
        </p:nvCxnSpPr>
        <p:spPr bwMode="auto">
          <a:xfrm flipH="1">
            <a:off x="2411760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FB4A2A35-EBFF-6803-F7B5-AC807FF2B933}"/>
              </a:ext>
            </a:extLst>
          </p:cNvPr>
          <p:cNvSpPr/>
          <p:nvPr/>
        </p:nvSpPr>
        <p:spPr bwMode="auto">
          <a:xfrm>
            <a:off x="2195736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C56753CD-5F20-296B-C057-5FD13CD162BA}"/>
              </a:ext>
            </a:extLst>
          </p:cNvPr>
          <p:cNvSpPr/>
          <p:nvPr/>
        </p:nvSpPr>
        <p:spPr bwMode="auto">
          <a:xfrm>
            <a:off x="2771800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5" name="모서리가 둥근 직사각형 46">
            <a:extLst>
              <a:ext uri="{FF2B5EF4-FFF2-40B4-BE49-F238E27FC236}">
                <a16:creationId xmlns:a16="http://schemas.microsoft.com/office/drawing/2014/main" id="{1218A402-0584-DA8F-A1A6-96E02F3B8B27}"/>
              </a:ext>
            </a:extLst>
          </p:cNvPr>
          <p:cNvSpPr/>
          <p:nvPr/>
        </p:nvSpPr>
        <p:spPr bwMode="auto">
          <a:xfrm>
            <a:off x="2771800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Setting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7" name="모서리가 둥근 직사각형 86">
            <a:extLst>
              <a:ext uri="{FF2B5EF4-FFF2-40B4-BE49-F238E27FC236}">
                <a16:creationId xmlns:a16="http://schemas.microsoft.com/office/drawing/2014/main" id="{DC2C2DC6-43FE-B9DC-E687-02A89CC43D5E}"/>
              </a:ext>
            </a:extLst>
          </p:cNvPr>
          <p:cNvSpPr/>
          <p:nvPr/>
        </p:nvSpPr>
        <p:spPr bwMode="auto">
          <a:xfrm>
            <a:off x="2771800" y="3066963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modify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78543A-D952-CB61-9A87-47AA397E8AF1}"/>
              </a:ext>
            </a:extLst>
          </p:cNvPr>
          <p:cNvCxnSpPr/>
          <p:nvPr/>
        </p:nvCxnSpPr>
        <p:spPr bwMode="auto">
          <a:xfrm flipH="1">
            <a:off x="2420866" y="482600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모서리가 둥근 직사각형 86">
            <a:extLst>
              <a:ext uri="{FF2B5EF4-FFF2-40B4-BE49-F238E27FC236}">
                <a16:creationId xmlns:a16="http://schemas.microsoft.com/office/drawing/2014/main" id="{CBF19FE1-9FCF-4736-D1CE-F0AD80072874}"/>
              </a:ext>
            </a:extLst>
          </p:cNvPr>
          <p:cNvSpPr/>
          <p:nvPr/>
        </p:nvSpPr>
        <p:spPr bwMode="auto">
          <a:xfrm>
            <a:off x="2780906" y="460997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Logout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3C97951-24B7-9388-EF2C-2072A4345CD0}"/>
              </a:ext>
            </a:extLst>
          </p:cNvPr>
          <p:cNvCxnSpPr/>
          <p:nvPr/>
        </p:nvCxnSpPr>
        <p:spPr bwMode="auto">
          <a:xfrm flipH="1">
            <a:off x="2411162" y="378579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모서리가 둥근 직사각형 86">
            <a:extLst>
              <a:ext uri="{FF2B5EF4-FFF2-40B4-BE49-F238E27FC236}">
                <a16:creationId xmlns:a16="http://schemas.microsoft.com/office/drawing/2014/main" id="{788AEF55-0D71-9916-0462-B1B57B82B85E}"/>
              </a:ext>
            </a:extLst>
          </p:cNvPr>
          <p:cNvSpPr/>
          <p:nvPr/>
        </p:nvSpPr>
        <p:spPr bwMode="auto">
          <a:xfrm>
            <a:off x="2771202" y="356976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bout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8D3EE47-FD6B-A318-EC40-7FFC090D44F4}"/>
              </a:ext>
            </a:extLst>
          </p:cNvPr>
          <p:cNvCxnSpPr>
            <a:cxnSpLocks/>
          </p:cNvCxnSpPr>
          <p:nvPr/>
        </p:nvCxnSpPr>
        <p:spPr bwMode="auto">
          <a:xfrm>
            <a:off x="4283968" y="1959248"/>
            <a:ext cx="15045" cy="23626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D5B80E9-A6A2-FF38-B769-DBEC114FCAA9}"/>
              </a:ext>
            </a:extLst>
          </p:cNvPr>
          <p:cNvCxnSpPr>
            <a:cxnSpLocks/>
            <a:stCxn id="73" idx="1"/>
          </p:cNvCxnSpPr>
          <p:nvPr/>
        </p:nvCxnSpPr>
        <p:spPr bwMode="auto">
          <a:xfrm flipH="1">
            <a:off x="4294162" y="2766504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4963029-0D95-08B3-8FD4-A8C77EC43F25}"/>
              </a:ext>
            </a:extLst>
          </p:cNvPr>
          <p:cNvCxnSpPr/>
          <p:nvPr/>
        </p:nvCxnSpPr>
        <p:spPr bwMode="auto">
          <a:xfrm flipH="1">
            <a:off x="4299013" y="381788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54CB5B7-47C3-3920-E897-945601A729C1}"/>
              </a:ext>
            </a:extLst>
          </p:cNvPr>
          <p:cNvCxnSpPr/>
          <p:nvPr/>
        </p:nvCxnSpPr>
        <p:spPr bwMode="auto">
          <a:xfrm flipH="1">
            <a:off x="4299013" y="2276872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1" name="모서리가 둥근 직사각형 7">
            <a:extLst>
              <a:ext uri="{FF2B5EF4-FFF2-40B4-BE49-F238E27FC236}">
                <a16:creationId xmlns:a16="http://schemas.microsoft.com/office/drawing/2014/main" id="{9894EF56-DD34-417A-1F54-2EBE450CDEB9}"/>
              </a:ext>
            </a:extLst>
          </p:cNvPr>
          <p:cNvSpPr/>
          <p:nvPr/>
        </p:nvSpPr>
        <p:spPr bwMode="auto">
          <a:xfrm>
            <a:off x="4082989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72" name="모서리가 둥근 직사각형 44">
            <a:extLst>
              <a:ext uri="{FF2B5EF4-FFF2-40B4-BE49-F238E27FC236}">
                <a16:creationId xmlns:a16="http://schemas.microsoft.com/office/drawing/2014/main" id="{662B8FC7-3309-966A-332E-847766601043}"/>
              </a:ext>
            </a:extLst>
          </p:cNvPr>
          <p:cNvSpPr/>
          <p:nvPr/>
        </p:nvSpPr>
        <p:spPr bwMode="auto">
          <a:xfrm>
            <a:off x="4659053" y="2060848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Move</a:t>
            </a:r>
          </a:p>
        </p:txBody>
      </p:sp>
      <p:sp>
        <p:nvSpPr>
          <p:cNvPr id="73" name="모서리가 둥근 직사각형 46">
            <a:extLst>
              <a:ext uri="{FF2B5EF4-FFF2-40B4-BE49-F238E27FC236}">
                <a16:creationId xmlns:a16="http://schemas.microsoft.com/office/drawing/2014/main" id="{758B88B1-E9D2-48BD-3B19-4FE7A56AC392}"/>
              </a:ext>
            </a:extLst>
          </p:cNvPr>
          <p:cNvSpPr/>
          <p:nvPr/>
        </p:nvSpPr>
        <p:spPr bwMode="auto">
          <a:xfrm>
            <a:off x="4659053" y="2564904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Turn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74" name="모서리가 둥근 직사각형 86">
            <a:extLst>
              <a:ext uri="{FF2B5EF4-FFF2-40B4-BE49-F238E27FC236}">
                <a16:creationId xmlns:a16="http://schemas.microsoft.com/office/drawing/2014/main" id="{D3909FAA-6A5A-CF1E-55F9-F5763F3ECFB6}"/>
              </a:ext>
            </a:extLst>
          </p:cNvPr>
          <p:cNvSpPr/>
          <p:nvPr/>
        </p:nvSpPr>
        <p:spPr bwMode="auto">
          <a:xfrm>
            <a:off x="4659052" y="3601864"/>
            <a:ext cx="178515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Grab the 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A9BDEB9-609E-E435-98B7-DCC2C86FE584}"/>
              </a:ext>
            </a:extLst>
          </p:cNvPr>
          <p:cNvCxnSpPr/>
          <p:nvPr/>
        </p:nvCxnSpPr>
        <p:spPr bwMode="auto">
          <a:xfrm flipH="1">
            <a:off x="4299013" y="4321944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9" name="모서리가 둥근 직사각형 86">
            <a:extLst>
              <a:ext uri="{FF2B5EF4-FFF2-40B4-BE49-F238E27FC236}">
                <a16:creationId xmlns:a16="http://schemas.microsoft.com/office/drawing/2014/main" id="{23EA44D8-6DCB-D092-8B58-A89B5DBB8BC8}"/>
              </a:ext>
            </a:extLst>
          </p:cNvPr>
          <p:cNvSpPr/>
          <p:nvPr/>
        </p:nvSpPr>
        <p:spPr bwMode="auto">
          <a:xfrm>
            <a:off x="4659052" y="4105920"/>
            <a:ext cx="178515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Poke the 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893A4EF-6A45-C331-4991-9887FE2A7EDF}"/>
              </a:ext>
            </a:extLst>
          </p:cNvPr>
          <p:cNvCxnSpPr/>
          <p:nvPr/>
        </p:nvCxnSpPr>
        <p:spPr bwMode="auto">
          <a:xfrm flipH="1">
            <a:off x="6588224" y="27225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3" name="모서리가 둥근 직사각형 7">
            <a:extLst>
              <a:ext uri="{FF2B5EF4-FFF2-40B4-BE49-F238E27FC236}">
                <a16:creationId xmlns:a16="http://schemas.microsoft.com/office/drawing/2014/main" id="{00AB2740-E6DE-5BB0-4F81-997A5C3A97D9}"/>
              </a:ext>
            </a:extLst>
          </p:cNvPr>
          <p:cNvSpPr/>
          <p:nvPr/>
        </p:nvSpPr>
        <p:spPr bwMode="auto">
          <a:xfrm>
            <a:off x="6372200" y="19324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Clue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97" name="모서리가 둥근 직사각형 44">
            <a:extLst>
              <a:ext uri="{FF2B5EF4-FFF2-40B4-BE49-F238E27FC236}">
                <a16:creationId xmlns:a16="http://schemas.microsoft.com/office/drawing/2014/main" id="{1A3DA170-CE9C-E96F-0FF0-EC2B9E528D2B}"/>
              </a:ext>
            </a:extLst>
          </p:cNvPr>
          <p:cNvSpPr/>
          <p:nvPr/>
        </p:nvSpPr>
        <p:spPr bwMode="auto">
          <a:xfrm>
            <a:off x="6948263" y="2506484"/>
            <a:ext cx="1728191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Chage</a:t>
            </a:r>
            <a:r>
              <a:rPr lang="ko-KR" altLang="en-US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the stone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A5021FD-9997-48F2-E220-6FB1F240860E}"/>
              </a:ext>
            </a:extLst>
          </p:cNvPr>
          <p:cNvCxnSpPr>
            <a:cxnSpLocks/>
          </p:cNvCxnSpPr>
          <p:nvPr/>
        </p:nvCxnSpPr>
        <p:spPr bwMode="auto">
          <a:xfrm>
            <a:off x="6603429" y="2353117"/>
            <a:ext cx="0" cy="13927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46855CC-CBAB-81E2-B099-864D79AAE4CF}"/>
              </a:ext>
            </a:extLst>
          </p:cNvPr>
          <p:cNvCxnSpPr/>
          <p:nvPr/>
        </p:nvCxnSpPr>
        <p:spPr bwMode="auto">
          <a:xfrm flipH="1">
            <a:off x="6588224" y="322781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2" name="모서리가 둥근 직사각형 44">
            <a:extLst>
              <a:ext uri="{FF2B5EF4-FFF2-40B4-BE49-F238E27FC236}">
                <a16:creationId xmlns:a16="http://schemas.microsoft.com/office/drawing/2014/main" id="{C4BD2ABD-9BBC-05EF-3E9A-F4B372D2E7A0}"/>
              </a:ext>
            </a:extLst>
          </p:cNvPr>
          <p:cNvSpPr/>
          <p:nvPr/>
        </p:nvSpPr>
        <p:spPr bwMode="auto">
          <a:xfrm>
            <a:off x="6948263" y="3011793"/>
            <a:ext cx="172819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Find t</a:t>
            </a: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he energy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AA2948E6-C6FC-7406-CD61-2C6FB795F6D0}"/>
              </a:ext>
            </a:extLst>
          </p:cNvPr>
          <p:cNvCxnSpPr/>
          <p:nvPr/>
        </p:nvCxnSpPr>
        <p:spPr bwMode="auto">
          <a:xfrm flipH="1">
            <a:off x="6588224" y="374588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4" name="모서리가 둥근 직사각형 44">
            <a:extLst>
              <a:ext uri="{FF2B5EF4-FFF2-40B4-BE49-F238E27FC236}">
                <a16:creationId xmlns:a16="http://schemas.microsoft.com/office/drawing/2014/main" id="{03B9C10D-C073-A619-A856-D3FA43A921CC}"/>
              </a:ext>
            </a:extLst>
          </p:cNvPr>
          <p:cNvSpPr/>
          <p:nvPr/>
        </p:nvSpPr>
        <p:spPr bwMode="auto">
          <a:xfrm>
            <a:off x="6948262" y="3529856"/>
            <a:ext cx="1872205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Drive to the portal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D1906CD-CA1E-55CB-C481-83F70436A613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3652" y="5884554"/>
            <a:ext cx="4254" cy="3888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D22DBFD-AFE4-46FE-A700-AADD5059DE12}"/>
              </a:ext>
            </a:extLst>
          </p:cNvPr>
          <p:cNvCxnSpPr/>
          <p:nvPr/>
        </p:nvCxnSpPr>
        <p:spPr bwMode="auto">
          <a:xfrm flipH="1">
            <a:off x="6803652" y="627344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9" name="모서리가 둥근 직사각형 88">
            <a:extLst>
              <a:ext uri="{FF2B5EF4-FFF2-40B4-BE49-F238E27FC236}">
                <a16:creationId xmlns:a16="http://schemas.microsoft.com/office/drawing/2014/main" id="{4A6213AE-87AB-0630-6E46-35F2C8910626}"/>
              </a:ext>
            </a:extLst>
          </p:cNvPr>
          <p:cNvSpPr/>
          <p:nvPr/>
        </p:nvSpPr>
        <p:spPr bwMode="auto">
          <a:xfrm>
            <a:off x="6587628" y="54588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List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110" name="모서리가 둥근 직사각형 89">
            <a:extLst>
              <a:ext uri="{FF2B5EF4-FFF2-40B4-BE49-F238E27FC236}">
                <a16:creationId xmlns:a16="http://schemas.microsoft.com/office/drawing/2014/main" id="{EECAF8AA-F63D-905E-E9A1-F398E3BB07D3}"/>
              </a:ext>
            </a:extLst>
          </p:cNvPr>
          <p:cNvSpPr/>
          <p:nvPr/>
        </p:nvSpPr>
        <p:spPr bwMode="auto">
          <a:xfrm>
            <a:off x="7163691" y="6057417"/>
            <a:ext cx="1584773" cy="6119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Member management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A19B4B1-184F-061B-1E7E-A1D23C350F35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4283968" y="3299408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6">
            <a:extLst>
              <a:ext uri="{FF2B5EF4-FFF2-40B4-BE49-F238E27FC236}">
                <a16:creationId xmlns:a16="http://schemas.microsoft.com/office/drawing/2014/main" id="{7FEB6BF9-8D77-A290-568F-1DE034745154}"/>
              </a:ext>
            </a:extLst>
          </p:cNvPr>
          <p:cNvSpPr/>
          <p:nvPr/>
        </p:nvSpPr>
        <p:spPr bwMode="auto">
          <a:xfrm>
            <a:off x="4648859" y="3097808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Teleport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FC7FB6-5A44-282D-F790-5C8F2C3345BE}"/>
              </a:ext>
            </a:extLst>
          </p:cNvPr>
          <p:cNvCxnSpPr/>
          <p:nvPr/>
        </p:nvCxnSpPr>
        <p:spPr bwMode="auto">
          <a:xfrm flipH="1">
            <a:off x="2411760" y="4293096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모서리가 둥근 직사각형 86">
            <a:extLst>
              <a:ext uri="{FF2B5EF4-FFF2-40B4-BE49-F238E27FC236}">
                <a16:creationId xmlns:a16="http://schemas.microsoft.com/office/drawing/2014/main" id="{835725CA-FC35-B284-8FE2-20DC40A50A6F}"/>
              </a:ext>
            </a:extLst>
          </p:cNvPr>
          <p:cNvSpPr/>
          <p:nvPr/>
        </p:nvSpPr>
        <p:spPr bwMode="auto">
          <a:xfrm>
            <a:off x="2771800" y="4077072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uhaus 93" panose="04030905020B02020C02" pitchFamily="82" charset="0"/>
                <a:ea typeface="HY헤드라인M" panose="02030600000101010101" pitchFamily="18" charset="-127"/>
              </a:rPr>
              <a:t>Rank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4F399F-90F0-B483-20CB-C7EB9BCE6C10}"/>
              </a:ext>
            </a:extLst>
          </p:cNvPr>
          <p:cNvCxnSpPr>
            <a:cxnSpLocks/>
          </p:cNvCxnSpPr>
          <p:nvPr/>
        </p:nvCxnSpPr>
        <p:spPr bwMode="auto">
          <a:xfrm>
            <a:off x="615814" y="5582929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7993923-4504-F460-DB9C-7329C3A7C5DE}"/>
              </a:ext>
            </a:extLst>
          </p:cNvPr>
          <p:cNvCxnSpPr/>
          <p:nvPr/>
        </p:nvCxnSpPr>
        <p:spPr bwMode="auto">
          <a:xfrm flipH="1">
            <a:off x="611560" y="5971817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C26A2A-96CE-EB0A-B709-299E15067B1E}"/>
              </a:ext>
            </a:extLst>
          </p:cNvPr>
          <p:cNvCxnSpPr/>
          <p:nvPr/>
        </p:nvCxnSpPr>
        <p:spPr bwMode="auto">
          <a:xfrm flipH="1">
            <a:off x="611560" y="6475873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모서리가 둥근 직사각형 88">
            <a:extLst>
              <a:ext uri="{FF2B5EF4-FFF2-40B4-BE49-F238E27FC236}">
                <a16:creationId xmlns:a16="http://schemas.microsoft.com/office/drawing/2014/main" id="{F3E9D188-115C-6D5C-8DA4-9FD98AB9FFCF}"/>
              </a:ext>
            </a:extLst>
          </p:cNvPr>
          <p:cNvSpPr/>
          <p:nvPr/>
        </p:nvSpPr>
        <p:spPr bwMode="auto">
          <a:xfrm>
            <a:off x="395536" y="5157192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Object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4" name="모서리가 둥근 직사각형 89">
            <a:extLst>
              <a:ext uri="{FF2B5EF4-FFF2-40B4-BE49-F238E27FC236}">
                <a16:creationId xmlns:a16="http://schemas.microsoft.com/office/drawing/2014/main" id="{728D3AAE-4AA2-6060-FD30-E3AF2B52FFFA}"/>
              </a:ext>
            </a:extLst>
          </p:cNvPr>
          <p:cNvSpPr/>
          <p:nvPr/>
        </p:nvSpPr>
        <p:spPr bwMode="auto">
          <a:xfrm>
            <a:off x="971600" y="5755793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Gun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6" name="모서리가 둥근 직사각형 90">
            <a:extLst>
              <a:ext uri="{FF2B5EF4-FFF2-40B4-BE49-F238E27FC236}">
                <a16:creationId xmlns:a16="http://schemas.microsoft.com/office/drawing/2014/main" id="{0A7C5E68-C80F-108A-8554-4F8D8279D0D8}"/>
              </a:ext>
            </a:extLst>
          </p:cNvPr>
          <p:cNvSpPr/>
          <p:nvPr/>
        </p:nvSpPr>
        <p:spPr bwMode="auto">
          <a:xfrm>
            <a:off x="966748" y="6259849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SABER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28" name="모서리가 둥근 직사각형 89">
            <a:extLst>
              <a:ext uri="{FF2B5EF4-FFF2-40B4-BE49-F238E27FC236}">
                <a16:creationId xmlns:a16="http://schemas.microsoft.com/office/drawing/2014/main" id="{CC0E72FF-3C12-D081-0FE4-A570A8E705DD}"/>
              </a:ext>
            </a:extLst>
          </p:cNvPr>
          <p:cNvSpPr/>
          <p:nvPr/>
        </p:nvSpPr>
        <p:spPr bwMode="auto">
          <a:xfrm>
            <a:off x="2195736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Ladder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32" name="모서리가 둥근 직사각형 90">
            <a:extLst>
              <a:ext uri="{FF2B5EF4-FFF2-40B4-BE49-F238E27FC236}">
                <a16:creationId xmlns:a16="http://schemas.microsoft.com/office/drawing/2014/main" id="{51430743-A215-CD55-7A26-79C91558D486}"/>
              </a:ext>
            </a:extLst>
          </p:cNvPr>
          <p:cNvSpPr/>
          <p:nvPr/>
        </p:nvSpPr>
        <p:spPr bwMode="auto">
          <a:xfrm>
            <a:off x="2195736" y="6266160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handle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33" name="모서리가 둥근 직사각형 89">
            <a:extLst>
              <a:ext uri="{FF2B5EF4-FFF2-40B4-BE49-F238E27FC236}">
                <a16:creationId xmlns:a16="http://schemas.microsoft.com/office/drawing/2014/main" id="{B2E4C3DB-A76E-465A-FB1B-4C17CBC47481}"/>
              </a:ext>
            </a:extLst>
          </p:cNvPr>
          <p:cNvSpPr/>
          <p:nvPr/>
        </p:nvSpPr>
        <p:spPr bwMode="auto">
          <a:xfrm>
            <a:off x="3419872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lever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461714-C9DE-76AB-A712-D34BD5BB078C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 bwMode="auto">
          <a:xfrm flipH="1" flipV="1">
            <a:off x="2051720" y="5957393"/>
            <a:ext cx="144016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22D17-EBCB-1880-051A-DC7738C82F2F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 bwMode="auto">
          <a:xfrm flipH="1">
            <a:off x="3275856" y="5963704"/>
            <a:ext cx="1440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C451BE-6E52-2D0C-BC1D-DE964853B1F9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 bwMode="auto">
          <a:xfrm flipH="1" flipV="1">
            <a:off x="2046868" y="6461449"/>
            <a:ext cx="148868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7D799A-8A5C-BF2E-6C9B-38B11B2F9376}"/>
              </a:ext>
            </a:extLst>
          </p:cNvPr>
          <p:cNvCxnSpPr>
            <a:cxnSpLocks/>
          </p:cNvCxnSpPr>
          <p:nvPr/>
        </p:nvCxnSpPr>
        <p:spPr bwMode="auto">
          <a:xfrm>
            <a:off x="4815940" y="5024478"/>
            <a:ext cx="0" cy="10329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8F6C236-C338-B849-950A-69A2AA673E34}"/>
              </a:ext>
            </a:extLst>
          </p:cNvPr>
          <p:cNvCxnSpPr/>
          <p:nvPr/>
        </p:nvCxnSpPr>
        <p:spPr bwMode="auto">
          <a:xfrm flipH="1">
            <a:off x="4801982" y="5528534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9" name="모서리가 둥근 직사각형 50">
            <a:extLst>
              <a:ext uri="{FF2B5EF4-FFF2-40B4-BE49-F238E27FC236}">
                <a16:creationId xmlns:a16="http://schemas.microsoft.com/office/drawing/2014/main" id="{7D08DF55-711D-B657-BFB1-B586B421396F}"/>
              </a:ext>
            </a:extLst>
          </p:cNvPr>
          <p:cNvSpPr/>
          <p:nvPr/>
        </p:nvSpPr>
        <p:spPr bwMode="auto">
          <a:xfrm>
            <a:off x="4513950" y="4693286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Game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sp>
        <p:nvSpPr>
          <p:cNvPr id="60" name="모서리가 둥근 직사각형 53">
            <a:extLst>
              <a:ext uri="{FF2B5EF4-FFF2-40B4-BE49-F238E27FC236}">
                <a16:creationId xmlns:a16="http://schemas.microsoft.com/office/drawing/2014/main" id="{61F7D9DA-02C0-5434-4BEA-DF348A318C1F}"/>
              </a:ext>
            </a:extLst>
          </p:cNvPr>
          <p:cNvSpPr/>
          <p:nvPr/>
        </p:nvSpPr>
        <p:spPr bwMode="auto">
          <a:xfrm>
            <a:off x="5162021" y="5312510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Timer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BEC1B8-BCE7-6338-2E06-C4446121A2C3}"/>
              </a:ext>
            </a:extLst>
          </p:cNvPr>
          <p:cNvCxnSpPr/>
          <p:nvPr/>
        </p:nvCxnSpPr>
        <p:spPr bwMode="auto">
          <a:xfrm flipH="1">
            <a:off x="4788024" y="6050136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6150D16C-6156-A2B0-3986-B2EAD967EC0A}"/>
              </a:ext>
            </a:extLst>
          </p:cNvPr>
          <p:cNvSpPr/>
          <p:nvPr/>
        </p:nvSpPr>
        <p:spPr bwMode="auto">
          <a:xfrm>
            <a:off x="5148063" y="5834112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Bauhaus 93" panose="04030905020B02020C02" pitchFamily="82" charset="0"/>
                <a:ea typeface="HY헤드라인M" panose="02030600000101010101" pitchFamily="18" charset="-127"/>
              </a:rPr>
              <a:t>Timeline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uhaus 93" panose="04030905020B02020C02" pitchFamily="82" charset="0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7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Bauhaus 93" panose="04030905020B02020C02" pitchFamily="82" charset="0"/>
                <a:ea typeface="HY헤드라인M" panose="02030600000101010101" pitchFamily="18" charset="-127"/>
              </a:rPr>
              <a:t>시스템 주요 기능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(2/9)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7670A-DAD5-6454-CDAB-7B45EAA7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38885"/>
            <a:ext cx="3588618" cy="4979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85CA05-1E73-63A8-1661-8A048D70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30" y="1391082"/>
            <a:ext cx="4152900" cy="51625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3D5CBF-BC00-9BE8-41BA-C8089B1A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6" y="1437690"/>
            <a:ext cx="8388424" cy="41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4814</TotalTime>
  <Words>888</Words>
  <Application>Microsoft Office PowerPoint</Application>
  <PresentationFormat>화면 슬라이드 쇼(4:3)</PresentationFormat>
  <Paragraphs>318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HY견고딕</vt:lpstr>
      <vt:lpstr>HY헤드라인M</vt:lpstr>
      <vt:lpstr>맑은 고딕</vt:lpstr>
      <vt:lpstr>한컴바탕</vt:lpstr>
      <vt:lpstr>Arial</vt:lpstr>
      <vt:lpstr>Bauhaus 93</vt:lpstr>
      <vt:lpstr>Tw Cen MT</vt:lpstr>
      <vt:lpstr>Verdana</vt:lpstr>
      <vt:lpstr>Wingdings 3</vt:lpstr>
      <vt:lpstr>New_Simple01</vt:lpstr>
      <vt:lpstr>S-ESCAPE</vt:lpstr>
      <vt:lpstr>목차</vt:lpstr>
      <vt:lpstr>프로젝트 개요 (1/2)</vt:lpstr>
      <vt:lpstr>프로젝트 개요 (2/2)</vt:lpstr>
      <vt:lpstr>시스템 요구분석</vt:lpstr>
      <vt:lpstr>테이블 명세서</vt:lpstr>
      <vt:lpstr>클래스다이어그램</vt:lpstr>
      <vt:lpstr>시스템 주요 기능 (1/9)</vt:lpstr>
      <vt:lpstr>시스템 주요 기능 (2/9)</vt:lpstr>
      <vt:lpstr>시스템 주요 기능 (3/9)</vt:lpstr>
      <vt:lpstr>시스템 주요 기능 (4/9)</vt:lpstr>
      <vt:lpstr>시스템 주요 기능 (5/9)</vt:lpstr>
      <vt:lpstr>시스템 주요 기능 (6/9)</vt:lpstr>
      <vt:lpstr>시스템 주요 기능 (7/9)</vt:lpstr>
      <vt:lpstr>시스템 주요 기능 (8/9)</vt:lpstr>
      <vt:lpstr>시스템 주요 기능 (9/9)</vt:lpstr>
      <vt:lpstr>Thanks for watching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685</cp:revision>
  <dcterms:created xsi:type="dcterms:W3CDTF">2009-05-26T07:01:49Z</dcterms:created>
  <dcterms:modified xsi:type="dcterms:W3CDTF">2024-01-04T05:47:30Z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Z_DOC_VERSION">
    <vt:lpwstr>1.0</vt:lpwstr>
  </property>
  <property fmtid="{D5CDD505-2E9C-101B-9397-08002B2CF9AE}" pid="3" name="OZ_DOC_UI_LASTSTATE">
    <vt:lpwstr>{}</vt:lpwstr>
  </property>
</Properties>
</file>